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9" autoAdjust="0"/>
    <p:restoredTop sz="48853" autoAdjust="0"/>
  </p:normalViewPr>
  <p:slideViewPr>
    <p:cSldViewPr snapToGrid="0" showGuides="1">
      <p:cViewPr varScale="1">
        <p:scale>
          <a:sx n="104" d="100"/>
          <a:sy n="104" d="100"/>
        </p:scale>
        <p:origin x="3342" y="108"/>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dirty="0"/>
            <a:t>Interface for data science</a:t>
          </a:r>
          <a:endParaRPr lang="en-US" dirty="0"/>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dirty="0"/>
            <a:t>Data lake Support</a:t>
          </a:r>
          <a:endParaRPr lang="en-US" dirty="0"/>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dirty="0"/>
            <a:t>Supports Machine Learning</a:t>
          </a:r>
          <a:endParaRPr lang="en-US" dirty="0"/>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Interface for data science</a:t>
          </a:r>
          <a:endParaRPr lang="en-US" sz="2400" kern="1200" dirty="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lake Support</a:t>
          </a:r>
          <a:endParaRPr lang="en-US" sz="2400" kern="1200" dirty="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Supports Machine Learning</a:t>
          </a:r>
          <a:endParaRPr lang="en-US" sz="2400" kern="1200" dirty="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a brilliant intern from RVCE College of Engineering in India. </a:t>
            </a:r>
          </a:p>
          <a:p>
            <a:endParaRPr lang="en-US" dirty="0"/>
          </a:p>
          <a:p>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The extension is currently saying that there are no actions in the current program, and we can fix this error here by adding our first query, &lt;click for </a:t>
            </a:r>
            <a:r>
              <a:rPr lang="en-US" dirty="0" err="1"/>
              <a:t>anim</a:t>
            </a:r>
            <a:r>
              <a:rPr lang="en-US" dirty="0"/>
              <a:t>&gt;, a select query,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of the most expensive car in 2012 in this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and exported two small tables</a:t>
            </a:r>
            <a:br>
              <a:rPr lang="en-US" dirty="0"/>
            </a:br>
            <a:r>
              <a:rPr lang="en-US" dirty="0"/>
              <a:t>The first table, subs is a mapping between subject id and its name</a:t>
            </a:r>
          </a:p>
          <a:p>
            <a:r>
              <a:rPr lang="en-US" dirty="0"/>
              <a:t>In the other table, we have a set of marks scored in tests by a person in those subjects.</a:t>
            </a:r>
          </a:p>
          <a:p>
            <a:endParaRPr lang="en-US" dirty="0"/>
          </a:p>
          <a:p>
            <a:r>
              <a:rPr lang="en-US" dirty="0"/>
              <a:t>&lt;click for </a:t>
            </a:r>
            <a:r>
              <a:rPr lang="en-US" dirty="0" err="1"/>
              <a:t>anim</a:t>
            </a:r>
            <a:r>
              <a:rPr lang="en-US" dirty="0"/>
              <a:t>&gt;</a:t>
            </a:r>
          </a:p>
          <a:p>
            <a:r>
              <a:rPr lang="en-US" dirty="0"/>
              <a:t>We can work with this exported data by simply importing it. Now, to see the average marks per subject, we can use a select statement to do a group by and an aggregation which gets us the subject id and the avg marks scored in each subject.</a:t>
            </a:r>
          </a:p>
          <a:p>
            <a:endParaRPr lang="en-US" dirty="0"/>
          </a:p>
          <a:p>
            <a:r>
              <a:rPr lang="en-US" dirty="0"/>
              <a:t>Now, to get the a better readable output,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 </a:t>
            </a:r>
          </a:p>
          <a:p>
            <a:r>
              <a:rPr lang="en-US" dirty="0"/>
              <a:t>Viewing tables are good, but seeing plots and charts make it more easier to work with data. </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p>
          <a:p>
            <a:endParaRPr lang="en-US" sz="1800" dirty="0">
              <a:solidFill>
                <a:srgbClr val="000000"/>
              </a:solidFill>
              <a:effectLst/>
              <a:latin typeface="Arial" panose="020B0604020202020204" pitchFamily="34" charset="0"/>
            </a:endParaRPr>
          </a:p>
          <a:p>
            <a:endParaRPr lang="en-US" sz="1800" dirty="0">
              <a:solidFill>
                <a:srgbClr val="000000"/>
              </a:solidFill>
              <a:effectLst/>
              <a:latin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this demo, </a:t>
            </a:r>
            <a:r>
              <a:rPr lang="en-US" b="1" dirty="0"/>
              <a:t>we will introduce </a:t>
            </a:r>
            <a:r>
              <a:rPr lang="en-US" dirty="0"/>
              <a:t>the HSQL Language, </a:t>
            </a:r>
            <a:r>
              <a:rPr lang="en-US" b="1" dirty="0"/>
              <a:t>why</a:t>
            </a:r>
            <a:r>
              <a:rPr lang="en-US" dirty="0"/>
              <a:t> it is needed in our today’s tech industry, </a:t>
            </a:r>
            <a:r>
              <a:rPr lang="en-US" b="1" dirty="0"/>
              <a:t>the latest and greatest features </a:t>
            </a:r>
            <a:r>
              <a:rPr lang="en-US" dirty="0"/>
              <a:t>available for customer use, and then we will present on the how to install and start with the HSQL language, Select command as one of the basic statements, visualization library that is used with HSQL, the modularity feature in this language and how to train and use Machine Learning models with it.</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 This is done by using two simple select statements that do the filtering and aggregation, followed by returning the result.</a:t>
            </a:r>
          </a:p>
          <a:p>
            <a:r>
              <a:rPr lang="en-US" dirty="0"/>
              <a:t>This function can be called by passing the appropriate arguments, which are the dataset and the respective state, and we get back some nice results. &lt;click for </a:t>
            </a:r>
            <a:r>
              <a:rPr lang="en-US" dirty="0" err="1"/>
              <a:t>anim</a:t>
            </a:r>
            <a:r>
              <a:rPr lang="en-US" dirty="0"/>
              <a:t>&gt;</a:t>
            </a:r>
          </a:p>
          <a:p>
            <a:endParaRPr lang="en-US" dirty="0"/>
          </a:p>
          <a:p>
            <a:r>
              <a:rPr lang="en-US" dirty="0"/>
              <a:t>We see that the dataset has a lot of cars in </a:t>
            </a:r>
            <a:r>
              <a:rPr lang="en-US" dirty="0" err="1"/>
              <a:t>virginia</a:t>
            </a:r>
            <a:r>
              <a:rPr lang="en-US" dirty="0"/>
              <a:t> that are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there are many cars from ford, Chevrolet and dodge.</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you can access all its exported members.</a:t>
            </a:r>
          </a:p>
          <a:p>
            <a:endParaRPr lang="en-US" dirty="0"/>
          </a:p>
          <a:p>
            <a:r>
              <a:rPr lang="en-US" dirty="0"/>
              <a:t>As an example , we have a simple output query that takes the first two rows of the dataset from the module and the next statement prints it out.</a:t>
            </a:r>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&lt;click for </a:t>
            </a:r>
            <a:r>
              <a:rPr lang="en-US" dirty="0" err="1"/>
              <a:t>anim</a:t>
            </a:r>
            <a:r>
              <a:rPr lang="en-US" dirty="0"/>
              <a:t>&gt;</a:t>
            </a:r>
          </a:p>
          <a:p>
            <a:r>
              <a:rPr lang="en-US" dirty="0"/>
              <a:t>And here, we can see the first two rows of the dataset as an output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for the cars dataset, which have been using so far.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 using the train statement.</a:t>
            </a:r>
          </a:p>
          <a:p>
            <a:endParaRPr lang="en-US" dirty="0"/>
          </a:p>
          <a:p>
            <a:r>
              <a:rPr lang="en-US" dirty="0"/>
              <a:t>Here, we just print out the model.</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using the predict statement. </a:t>
            </a:r>
          </a:p>
          <a:p>
            <a:r>
              <a:rPr lang="en-US" dirty="0"/>
              <a:t>&lt;click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a:t>
            </a:r>
          </a:p>
          <a:p>
            <a:r>
              <a:rPr lang="en-US" baseline="0" dirty="0"/>
              <a:t>To check our product please you can visit our HSQL </a:t>
            </a:r>
            <a:r>
              <a:rPr lang="en-US" baseline="0" dirty="0" err="1"/>
              <a:t>github</a:t>
            </a:r>
            <a:r>
              <a:rPr lang="en-US" baseline="0" dirty="0"/>
              <a:t> repository, and also, we’re open to feedback and for further information and inquiries you can contact us over email.</a:t>
            </a:r>
          </a:p>
          <a:p>
            <a:endParaRPr lang="en-US" baseline="0"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 or more </a:t>
            </a:r>
            <a:r>
              <a:rPr 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a:t>
            </a: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the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This web service accepts a subset of prepared and standard SQL queries, while it gives you access to HPCC systems data.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7200" b="0" i="0" dirty="0">
              <a:solidFill>
                <a:srgbClr val="3B3E43"/>
              </a:solidFill>
              <a:effectLst/>
              <a:latin typeface="Source Sans Pro" panose="020B0503030403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7200" b="0" i="0" dirty="0">
                <a:solidFill>
                  <a:srgbClr val="3B3E43"/>
                </a:solidFill>
                <a:effectLst/>
                <a:latin typeface="Source Sans Pro" panose="020B0503030403020204" pitchFamily="34" charset="0"/>
              </a:rPr>
              <a:t>One of the drawbacks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seamless interface for data science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developers to use and it helps you to explore the data in the HPCC system data lake.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support data visualization and machine learning algorithms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our data analysts as well.</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It can also work smoothly alongside ECL which makes it easy to integrate with the new and existing programs.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translates to ECL, and it is beneficial to new users, because they don’t need to worry about learning ECL or integrating other tools such as visualization tools with it.</a:t>
            </a: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essentially designed to complements ECL and is more Intended toward simple data ingestion, exploration and simple machine learning applications.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should work smoothly alongside ECL and easily integrate with the new and existing ECL codes/programs. </a:t>
            </a: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is</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added functions which help you write reusable code &amp; modules which give your code an organized structure.</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There are other statements in this language which have had new features added to them to make them easier and better to use. </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For example the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 statement and create (layout) statement have been introduced and the select statement has had new clauses added to it to make HSQL easier and better to use.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2 sec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already have an HSQL files open, </a:t>
            </a:r>
            <a:r>
              <a:rPr lang="en-US" dirty="0" err="1"/>
              <a:t>getcnt</a:t>
            </a:r>
            <a:r>
              <a:rPr lang="en-US" dirty="0"/>
              <a:t>. It is currently showing a simple import from a module, and a select query.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dirty="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
        <p:nvSpPr>
          <p:cNvPr id="4" name="TextBox 3">
            <a:extLst>
              <a:ext uri="{FF2B5EF4-FFF2-40B4-BE49-F238E27FC236}">
                <a16:creationId xmlns:a16="http://schemas.microsoft.com/office/drawing/2014/main" id="{7E56A0C6-34CE-4117-BFF2-97025A896EB6}"/>
              </a:ext>
            </a:extLst>
          </p:cNvPr>
          <p:cNvSpPr txBox="1"/>
          <p:nvPr/>
        </p:nvSpPr>
        <p:spPr>
          <a:xfrm>
            <a:off x="4240306" y="4042747"/>
            <a:ext cx="4457924" cy="553998"/>
          </a:xfrm>
          <a:prstGeom prst="rect">
            <a:avLst/>
          </a:prstGeom>
          <a:noFill/>
        </p:spPr>
        <p:txBody>
          <a:bodyPr wrap="square" rtlCol="0">
            <a:spAutoFit/>
          </a:bodyPr>
          <a:lstStyle/>
          <a:p>
            <a:pPr algn="ctr"/>
            <a:r>
              <a:rPr lang="en-US" sz="1500" dirty="0"/>
              <a:t>Most Voted for Database Technologies</a:t>
            </a:r>
          </a:p>
          <a:p>
            <a:pPr algn="ctr"/>
            <a:r>
              <a:rPr lang="en-US" sz="1500" dirty="0"/>
              <a:t>2020 Stack Overflow Survey </a:t>
            </a:r>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HSQL Capabilities</a:t>
            </a:r>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956346381"/>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extLst>
              <p:ext uri="{D42A27DB-BD31-4B8C-83A1-F6EECF244321}">
                <p14:modId xmlns:p14="http://schemas.microsoft.com/office/powerpoint/2010/main" val="372966339"/>
              </p:ext>
            </p:extLst>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10566</TotalTime>
  <Words>3085</Words>
  <Application>Microsoft Office PowerPoint</Application>
  <PresentationFormat>On-screen Show (16:9)</PresentationFormat>
  <Paragraphs>950</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Kashani, Mahdi (RIS-ATL)</cp:lastModifiedBy>
  <cp:revision>570</cp:revision>
  <dcterms:created xsi:type="dcterms:W3CDTF">2015-07-26T09:19:47Z</dcterms:created>
  <dcterms:modified xsi:type="dcterms:W3CDTF">2021-09-17T18:21:01Z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